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315" r:id="rId2"/>
    <p:sldId id="312" r:id="rId3"/>
    <p:sldId id="313" r:id="rId4"/>
    <p:sldId id="275" r:id="rId5"/>
    <p:sldId id="283" r:id="rId6"/>
    <p:sldId id="265" r:id="rId7"/>
    <p:sldId id="314" r:id="rId8"/>
    <p:sldId id="317" r:id="rId9"/>
    <p:sldId id="279" r:id="rId10"/>
    <p:sldId id="281" r:id="rId11"/>
    <p:sldId id="284" r:id="rId12"/>
    <p:sldId id="316" r:id="rId1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lack" panose="00000A00000000000000" pitchFamily="2" charset="0"/>
      <p:bold r:id="rId23"/>
      <p:boldItalic r:id="rId24"/>
    </p:embeddedFont>
    <p:embeddedFont>
      <p:font typeface="Poppins ExtraBold" panose="00000900000000000000" pitchFamily="2" charset="0"/>
      <p:bold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ubik Black" panose="020B060402020202020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283817D-CF06-42A6-A0A4-5CF02CADFF4E}">
          <p14:sldIdLst>
            <p14:sldId id="315"/>
            <p14:sldId id="312"/>
            <p14:sldId id="313"/>
            <p14:sldId id="275"/>
          </p14:sldIdLst>
        </p14:section>
        <p14:section name="Untitled Section" id="{620A14B1-1858-45E4-8999-B83F86C12368}">
          <p14:sldIdLst>
            <p14:sldId id="283"/>
            <p14:sldId id="265"/>
            <p14:sldId id="314"/>
            <p14:sldId id="317"/>
            <p14:sldId id="279"/>
            <p14:sldId id="281"/>
            <p14:sldId id="28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B420F-324F-D07F-0EA6-437EEA97E69E}" v="147" dt="2025-06-05T09:41:58.487"/>
    <p1510:client id="{2496E696-58B7-BDBC-F2D2-EF09F5523A7E}" v="12" dt="2025-06-03T12:10:26.005"/>
    <p1510:client id="{7E615A42-176B-AFBF-AB1E-513AC2301E6E}" v="2" dt="2025-06-05T10:06:54.003"/>
    <p1510:client id="{7FB81AA6-6EF6-A61C-83E9-554E4FADEFA2}" v="42" dt="2025-06-03T15:52:13.288"/>
    <p1510:client id="{CE70DAB8-AA7F-281B-0046-666568CDA0A7}" v="115" dt="2025-06-03T13:38:20.988"/>
  </p1510:revLst>
</p1510:revInfo>
</file>

<file path=ppt/tableStyles.xml><?xml version="1.0" encoding="utf-8"?>
<a:tblStyleLst xmlns:a="http://schemas.openxmlformats.org/drawingml/2006/main" def="{0BA9E3EE-08C1-44F8-980E-AB8579C25FAC}">
  <a:tblStyle styleId="{0BA9E3EE-08C1-44F8-980E-AB8579C25F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BE60BE-86A1-476D-A198-3456F4B8A4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5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5c737581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5c737581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rot="10800000" flipH="1">
              <a:off x="-3" y="-1466368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2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3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4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7378450" y="-807272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rot="10800000" flipH="1">
            <a:off x="-1358733" y="-903765"/>
            <a:ext cx="3520399" cy="184160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rot="10800000" flipH="1">
              <a:off x="-694176" y="-92023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4"/>
          <p:cNvSpPr txBox="1">
            <a:spLocks noGrp="1"/>
          </p:cNvSpPr>
          <p:nvPr>
            <p:ph type="subTitle" idx="1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subTitle" idx="4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5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6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7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8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9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13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14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15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rot="10800000" flipH="1">
              <a:off x="-176403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rot="10800000" flipH="1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3" name="Google Shape;633;p27"/>
          <p:cNvGrpSpPr/>
          <p:nvPr/>
        </p:nvGrpSpPr>
        <p:grpSpPr>
          <a:xfrm rot="10800000" flipH="1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 flipH="1">
              <a:off x="-163643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rot="10800000" flipH="1">
            <a:off x="8818850" y="4058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63" r:id="rId5"/>
    <p:sldLayoutId id="2147483669" r:id="rId6"/>
    <p:sldLayoutId id="2147483670" r:id="rId7"/>
    <p:sldLayoutId id="2147483673" r:id="rId8"/>
    <p:sldLayoutId id="2147483674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1962-A546-D7F0-67C1-F9089015C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255" y="1285516"/>
            <a:ext cx="7737370" cy="1582138"/>
          </a:xfrm>
        </p:spPr>
        <p:txBody>
          <a:bodyPr/>
          <a:lstStyle/>
          <a:p>
            <a:r>
              <a:rPr lang="en-IN" sz="2800" b="1">
                <a:latin typeface="Arial"/>
              </a:rPr>
              <a:t>Optimizing Superhero U’s Facebook Ad Campaigns: A Financial Analysis</a:t>
            </a:r>
            <a:br>
              <a:rPr lang="en-IN" sz="2800" b="1">
                <a:latin typeface="Arial"/>
              </a:rPr>
            </a:br>
            <a:endParaRPr lang="en-US" sz="28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7A343-D9CD-FD49-2BA1-B0FB696AD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250" y="2573190"/>
            <a:ext cx="6355500" cy="602960"/>
          </a:xfrm>
        </p:spPr>
        <p:txBody>
          <a:bodyPr/>
          <a:lstStyle/>
          <a:p>
            <a:r>
              <a:rPr lang="en-US" sz="1600" b="1">
                <a:latin typeface="Ari"/>
              </a:rPr>
              <a:t>Marketing Team Performance Review and Recommendations</a:t>
            </a:r>
          </a:p>
          <a:p>
            <a:endParaRPr lang="en-US" b="1" i="1">
              <a:latin typeface="Ari"/>
            </a:endParaRPr>
          </a:p>
          <a:p>
            <a:endParaRPr lang="en-US" b="1" i="1">
              <a:latin typeface="A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01C36-4504-58AB-BBA1-DFD99CE8035E}"/>
              </a:ext>
            </a:extLst>
          </p:cNvPr>
          <p:cNvSpPr txBox="1"/>
          <p:nvPr/>
        </p:nvSpPr>
        <p:spPr>
          <a:xfrm>
            <a:off x="6663216" y="3791033"/>
            <a:ext cx="218872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"/>
              </a:rPr>
              <a:t>Prepared by:</a:t>
            </a:r>
            <a:r>
              <a:rPr lang="en-US" sz="1200">
                <a:latin typeface="Ari"/>
              </a:rPr>
              <a:t> DVT Team 7</a:t>
            </a:r>
          </a:p>
          <a:p>
            <a:r>
              <a:rPr lang="en-US" sz="1200" b="1">
                <a:latin typeface="Ari"/>
              </a:rPr>
              <a:t>Date:</a:t>
            </a:r>
            <a:r>
              <a:rPr lang="en-US" sz="1200">
                <a:latin typeface="Ari"/>
              </a:rPr>
              <a:t> May 26, 2025</a:t>
            </a:r>
          </a:p>
          <a:p>
            <a:pPr algn="l"/>
            <a:endParaRPr lang="en-US">
              <a:latin typeface="Ari"/>
            </a:endParaRPr>
          </a:p>
        </p:txBody>
      </p:sp>
    </p:spTree>
    <p:extLst>
      <p:ext uri="{BB962C8B-B14F-4D97-AF65-F5344CB8AC3E}">
        <p14:creationId xmlns:p14="http://schemas.microsoft.com/office/powerpoint/2010/main" val="203560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FD12FF-B0CC-906F-A32D-E1C72F29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1" r="-170" b="-159"/>
          <a:stretch>
            <a:fillRect/>
          </a:stretch>
        </p:blipFill>
        <p:spPr>
          <a:xfrm>
            <a:off x="4278262" y="1448773"/>
            <a:ext cx="4214279" cy="2929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254B9-2071-5241-885A-CF38AFBA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38" y="1448774"/>
            <a:ext cx="3964053" cy="2929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130B0-5221-624A-8C9B-2D09F520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84" y="304933"/>
            <a:ext cx="7704000" cy="572700"/>
          </a:xfrm>
        </p:spPr>
        <p:txBody>
          <a:bodyPr/>
          <a:lstStyle/>
          <a:p>
            <a:pPr algn="l"/>
            <a:r>
              <a:rPr lang="en-IN" sz="2800" b="1">
                <a:latin typeface="Arial"/>
                <a:cs typeface="Arial"/>
              </a:rPr>
              <a:t>Conclusion</a:t>
            </a:r>
            <a:r>
              <a:rPr lang="en-IN" b="1">
                <a:latin typeface="Arial"/>
                <a:cs typeface="Arial"/>
              </a:rPr>
              <a:t>: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0F1BB-D544-34FC-F96A-AF53C1315B27}"/>
              </a:ext>
            </a:extLst>
          </p:cNvPr>
          <p:cNvSpPr txBox="1"/>
          <p:nvPr/>
        </p:nvSpPr>
        <p:spPr>
          <a:xfrm>
            <a:off x="633493" y="974620"/>
            <a:ext cx="8196665" cy="3965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After analyzing the </a:t>
            </a:r>
            <a:r>
              <a:rPr lang="en-US" b="1"/>
              <a:t>11 Superhero U campaigns</a:t>
            </a:r>
            <a:r>
              <a:rPr lang="en-US"/>
              <a:t>, we recommend discontinuing the following due to their high CPC, high CPR, indicating poor cost-effectiveness:</a:t>
            </a:r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b="1"/>
              <a:t>Campaign 3 (Australia)</a:t>
            </a:r>
            <a:r>
              <a:rPr lang="en-US"/>
              <a:t>: Highest CPC (INR 23.76), highest CPR (INR </a:t>
            </a:r>
            <a:r>
              <a:rPr lang="en-US">
                <a:ea typeface="Roboto"/>
              </a:rPr>
              <a:t>69.32),</a:t>
            </a:r>
            <a:r>
              <a:rPr lang="en-US"/>
              <a:t> CTR (13.06% - moderate but overshadowed by cost), Reach </a:t>
            </a:r>
            <a:r>
              <a:rPr lang="en-US">
                <a:ea typeface="Roboto"/>
              </a:rPr>
              <a:t>3,187</a:t>
            </a:r>
            <a:r>
              <a:rPr lang="en-US"/>
              <a:t> (lowest impact).</a:t>
            </a:r>
            <a:endParaRPr lang="en-IN"/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b="1"/>
              <a:t>Campaign 10 (UK)</a:t>
            </a:r>
            <a:r>
              <a:rPr lang="en-US"/>
              <a:t>: Second highest CPC (INR 22.36), high CPR (INR 55.95) but misleading due to low Reach of 3,636(second lowest), CTR 10.88% (low relative to cost), low overall impact.</a:t>
            </a:r>
            <a:endParaRPr lang="en-IN"/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/>
              <a:t>Redirecting budget to high-performing campaigns like </a:t>
            </a:r>
            <a:r>
              <a:rPr lang="en-US" b="1"/>
              <a:t>Campaign 6 (India)</a:t>
            </a:r>
            <a:r>
              <a:rPr lang="en-US"/>
              <a:t> (CPC: INR 1.35, Reach: 31,831) and </a:t>
            </a:r>
            <a:r>
              <a:rPr lang="en-US" b="1"/>
              <a:t>Campaign 2 (Group 2)</a:t>
            </a:r>
            <a:r>
              <a:rPr lang="en-US"/>
              <a:t> (CPC: INR 1.24, Reach: 46,494), which show lower costs and higher engagement, will optimize ROI.</a:t>
            </a:r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b="1"/>
              <a:t>Next Steps</a:t>
            </a:r>
            <a:r>
              <a:rPr lang="en-US"/>
              <a:t>: Reallocate funds to top-performing campaigns and monitor performance over the next 30 days to ensure continued improvement.</a:t>
            </a:r>
          </a:p>
          <a:p>
            <a:pPr marL="742950" lvl="1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endParaRPr lang="en-US"/>
          </a:p>
          <a:p>
            <a:pPr marL="457200" lvl="1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5441-B2AA-75BB-9E40-5BD83AB1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743" y="314396"/>
            <a:ext cx="8936807" cy="4519891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b="1">
                <a:latin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558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7695-6801-4D88-B7A3-777BF865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29" y="432115"/>
            <a:ext cx="7704000" cy="572700"/>
          </a:xfrm>
        </p:spPr>
        <p:txBody>
          <a:bodyPr/>
          <a:lstStyle/>
          <a:p>
            <a:pPr algn="l"/>
            <a:r>
              <a:rPr lang="en-IN" sz="2800" b="1">
                <a:latin typeface="Arial"/>
                <a:cs typeface="Arial"/>
              </a:rPr>
              <a:t>Meet the DVT Team 7</a:t>
            </a:r>
            <a:br>
              <a:rPr lang="en-IN" sz="2800" b="1">
                <a:latin typeface="Arial"/>
                <a:cs typeface="Arial"/>
              </a:rPr>
            </a:br>
            <a:endParaRPr lang="en-IN" sz="2800" b="1">
              <a:latin typeface="Arial"/>
              <a:cs typeface="Arial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9492E59-53D9-4F62-8784-7EB55BB0CC8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92266" y="4169313"/>
            <a:ext cx="2359500" cy="505286"/>
          </a:xfrm>
        </p:spPr>
        <p:txBody>
          <a:bodyPr/>
          <a:lstStyle/>
          <a:p>
            <a:pPr algn="ctr"/>
            <a:r>
              <a:rPr lang="en-IN" sz="1400" b="1">
                <a:latin typeface="Arial"/>
                <a:cs typeface="Arial"/>
              </a:rPr>
              <a:t>Yash Vyas</a:t>
            </a:r>
          </a:p>
          <a:p>
            <a:pPr algn="ctr"/>
            <a:r>
              <a:rPr lang="en-IN">
                <a:latin typeface="Arial"/>
                <a:cs typeface="Arial"/>
              </a:rPr>
              <a:t>Project Scribe</a:t>
            </a:r>
            <a:endParaRPr lang="en-IN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9545306-2013-4EDE-A1E5-77047684928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310976" y="2677442"/>
            <a:ext cx="2468813" cy="506496"/>
          </a:xfrm>
        </p:spPr>
        <p:txBody>
          <a:bodyPr/>
          <a:lstStyle/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r>
              <a:rPr lang="en-IN" sz="1400" b="1">
                <a:latin typeface="Arial"/>
                <a:cs typeface="Arial"/>
              </a:rPr>
              <a:t>Dhanshree </a:t>
            </a:r>
            <a:r>
              <a:rPr lang="en-IN" sz="1400" b="1" err="1">
                <a:latin typeface="Arial"/>
                <a:cs typeface="Arial"/>
              </a:rPr>
              <a:t>Wasankar</a:t>
            </a:r>
            <a:endParaRPr lang="en-IN" sz="1400" b="1">
              <a:latin typeface="Arial"/>
              <a:cs typeface="Arial"/>
            </a:endParaRPr>
          </a:p>
          <a:p>
            <a:pPr algn="ctr"/>
            <a:r>
              <a:rPr lang="en-IN" sz="1200">
                <a:latin typeface="Arial"/>
                <a:cs typeface="Arial"/>
              </a:rPr>
              <a:t>Project Manager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C4A7316-6A4C-492F-A25E-CF6B6F90EB8D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943795" y="2624779"/>
            <a:ext cx="2350200" cy="560411"/>
          </a:xfrm>
        </p:spPr>
        <p:txBody>
          <a:bodyPr/>
          <a:lstStyle/>
          <a:p>
            <a:pPr algn="ctr"/>
            <a:r>
              <a:rPr lang="en-IN" sz="1400" b="1">
                <a:latin typeface="Arial"/>
                <a:cs typeface="Arial"/>
              </a:rPr>
              <a:t>Moneka Meghwar</a:t>
            </a:r>
          </a:p>
          <a:p>
            <a:pPr algn="ctr"/>
            <a:r>
              <a:rPr lang="en-IN" sz="1200">
                <a:latin typeface="Arial"/>
                <a:cs typeface="Arial"/>
              </a:rPr>
              <a:t>Project Lead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BFCA6F8-3B29-452F-AA11-7E634DA38E0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70725" y="4268370"/>
            <a:ext cx="2350200" cy="506496"/>
          </a:xfrm>
        </p:spPr>
        <p:txBody>
          <a:bodyPr/>
          <a:lstStyle/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r>
              <a:rPr lang="en-IN" sz="1400" b="1">
                <a:latin typeface="Arial"/>
                <a:cs typeface="Arial"/>
              </a:rPr>
              <a:t>Harsh Saini</a:t>
            </a:r>
          </a:p>
          <a:p>
            <a:pPr algn="ctr"/>
            <a:r>
              <a:rPr lang="en-IN" sz="1200">
                <a:latin typeface="Arial"/>
                <a:cs typeface="Arial"/>
              </a:rPr>
              <a:t>Project Lead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F5B1CCE-160D-4F1A-8653-501F40F9E21C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939769" y="4169620"/>
            <a:ext cx="2350200" cy="506496"/>
          </a:xfrm>
        </p:spPr>
        <p:txBody>
          <a:bodyPr/>
          <a:lstStyle/>
          <a:p>
            <a:pPr algn="ctr"/>
            <a:r>
              <a:rPr lang="en-IN" sz="1400" b="1">
                <a:latin typeface="Arial"/>
                <a:cs typeface="Arial"/>
              </a:rPr>
              <a:t>Sydney Husting</a:t>
            </a:r>
          </a:p>
          <a:p>
            <a:pPr algn="ctr"/>
            <a:r>
              <a:rPr lang="en-IN" sz="1200">
                <a:latin typeface="Arial"/>
                <a:cs typeface="Arial"/>
              </a:rPr>
              <a:t>Asst Project Scribe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76A76A-8B15-6AF6-AE95-4B0632FE230E}"/>
              </a:ext>
            </a:extLst>
          </p:cNvPr>
          <p:cNvSpPr txBox="1"/>
          <p:nvPr/>
        </p:nvSpPr>
        <p:spPr>
          <a:xfrm>
            <a:off x="814691" y="941793"/>
            <a:ext cx="747515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dk1"/>
                </a:solidFill>
                <a:sym typeface="Barlow"/>
              </a:rPr>
              <a:t>We are the Data Analyst Team, tasked with evaluating the performance of Superhero U’s Facebook ad campaign. Our goal is to provide actionable insights to optimize ad spend for better ROI.</a:t>
            </a:r>
            <a:endParaRPr lang="en-US" sz="1200">
              <a:solidFill>
                <a:schemeClr val="dk1"/>
              </a:solidFill>
            </a:endParaRPr>
          </a:p>
          <a:p>
            <a:endParaRPr lang="en-US" b="1"/>
          </a:p>
        </p:txBody>
      </p:sp>
      <p:pic>
        <p:nvPicPr>
          <p:cNvPr id="3" name="Picture 2" descr="A person wearing a face mask&#10;&#10;AI-generated content may be incorrect.">
            <a:extLst>
              <a:ext uri="{FF2B5EF4-FFF2-40B4-BE49-F238E27FC236}">
                <a16:creationId xmlns:a16="http://schemas.microsoft.com/office/drawing/2014/main" id="{BC331980-A943-B63E-3E58-B65340CA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43" y="1553812"/>
            <a:ext cx="1148860" cy="1065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ubtitle 9">
            <a:extLst>
              <a:ext uri="{FF2B5EF4-FFF2-40B4-BE49-F238E27FC236}">
                <a16:creationId xmlns:a16="http://schemas.microsoft.com/office/drawing/2014/main" id="{C0AA3E71-21B0-A279-22D4-702C2294E640}"/>
              </a:ext>
            </a:extLst>
          </p:cNvPr>
          <p:cNvSpPr txBox="1">
            <a:spLocks/>
          </p:cNvSpPr>
          <p:nvPr/>
        </p:nvSpPr>
        <p:spPr>
          <a:xfrm>
            <a:off x="562744" y="2678881"/>
            <a:ext cx="2350200" cy="50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endParaRPr lang="en-IN" sz="1200" b="1">
              <a:latin typeface="Arial"/>
              <a:cs typeface="Arial"/>
            </a:endParaRPr>
          </a:p>
          <a:p>
            <a:pPr algn="ctr"/>
            <a:r>
              <a:rPr lang="en-IN" sz="1400" b="1">
                <a:latin typeface="Arial"/>
                <a:cs typeface="Arial"/>
              </a:rPr>
              <a:t>Tejas </a:t>
            </a:r>
            <a:r>
              <a:rPr lang="en-IN" sz="1400" b="1" err="1">
                <a:latin typeface="Arial"/>
                <a:cs typeface="Arial"/>
              </a:rPr>
              <a:t>Bhasme</a:t>
            </a:r>
            <a:endParaRPr lang="en-IN" sz="1400" err="1">
              <a:latin typeface="Arial"/>
              <a:cs typeface="Arial"/>
            </a:endParaRPr>
          </a:p>
          <a:p>
            <a:pPr algn="ctr"/>
            <a:r>
              <a:rPr lang="en-IN" sz="1200">
                <a:latin typeface="Arial"/>
                <a:cs typeface="Arial"/>
              </a:rPr>
              <a:t>Team Lead</a:t>
            </a:r>
          </a:p>
        </p:txBody>
      </p:sp>
      <p:pic>
        <p:nvPicPr>
          <p:cNvPr id="13" name="Picture 12" descr="A person wearing sunglasses and a shirt&#10;&#10;AI-generated content may be incorrect.">
            <a:extLst>
              <a:ext uri="{FF2B5EF4-FFF2-40B4-BE49-F238E27FC236}">
                <a16:creationId xmlns:a16="http://schemas.microsoft.com/office/drawing/2014/main" id="{75A4E271-5185-C142-32BA-56B5E407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88" t="2941" r="2941" b="-5014"/>
          <a:stretch>
            <a:fillRect/>
          </a:stretch>
        </p:blipFill>
        <p:spPr>
          <a:xfrm>
            <a:off x="3997228" y="3187762"/>
            <a:ext cx="1109166" cy="980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FB59EF6-1374-1255-99D9-3ECF1203DF3E}"/>
              </a:ext>
            </a:extLst>
          </p:cNvPr>
          <p:cNvSpPr/>
          <p:nvPr/>
        </p:nvSpPr>
        <p:spPr>
          <a:xfrm>
            <a:off x="1270396" y="1546646"/>
            <a:ext cx="1159752" cy="1073272"/>
          </a:xfrm>
          <a:prstGeom prst="flowChartConnector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miling in front of a bush&#10;&#10;AI-generated content may be incorrect.">
            <a:extLst>
              <a:ext uri="{FF2B5EF4-FFF2-40B4-BE49-F238E27FC236}">
                <a16:creationId xmlns:a16="http://schemas.microsoft.com/office/drawing/2014/main" id="{A7DE55C2-326D-BE06-F086-FBF41C6B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4" y="1550096"/>
            <a:ext cx="1157172" cy="10803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erson wearing sunglasses and a lanyard&#10;&#10;AI-generated content may be incorrect.">
            <a:extLst>
              <a:ext uri="{FF2B5EF4-FFF2-40B4-BE49-F238E27FC236}">
                <a16:creationId xmlns:a16="http://schemas.microsoft.com/office/drawing/2014/main" id="{473C07D6-A925-B9BD-F587-3C466C49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" r="19444" b="19102"/>
          <a:stretch>
            <a:fillRect/>
          </a:stretch>
        </p:blipFill>
        <p:spPr>
          <a:xfrm>
            <a:off x="1268384" y="3187504"/>
            <a:ext cx="1157488" cy="9847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with long black hair&#10;&#10;AI-generated content may be incorrect.">
            <a:extLst>
              <a:ext uri="{FF2B5EF4-FFF2-40B4-BE49-F238E27FC236}">
                <a16:creationId xmlns:a16="http://schemas.microsoft.com/office/drawing/2014/main" id="{765AE810-2B9A-22AC-5EAA-409DD8F3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264" y="1542266"/>
            <a:ext cx="1152571" cy="1080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42D8C4C-2D41-451E-121C-0B6E638D7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556" y="3192214"/>
            <a:ext cx="1147467" cy="9805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4692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7B59-B471-4683-B7F2-FB651295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51" y="727840"/>
            <a:ext cx="7952200" cy="906149"/>
          </a:xfrm>
        </p:spPr>
        <p:txBody>
          <a:bodyPr/>
          <a:lstStyle/>
          <a:p>
            <a:pPr algn="l"/>
            <a:r>
              <a:rPr lang="en-IN" sz="2800" b="1">
                <a:latin typeface="Arial"/>
                <a:cs typeface="Arial"/>
              </a:rPr>
              <a:t>Superhero U: Fostering Youth Innovation</a:t>
            </a:r>
            <a:endParaRPr lang="en-US" sz="2800" b="1">
              <a:latin typeface="Arial"/>
              <a:cs typeface="Arial"/>
            </a:endParaRPr>
          </a:p>
        </p:txBody>
      </p:sp>
      <p:sp>
        <p:nvSpPr>
          <p:cNvPr id="7" name="Google Shape;967;p44">
            <a:extLst>
              <a:ext uri="{FF2B5EF4-FFF2-40B4-BE49-F238E27FC236}">
                <a16:creationId xmlns:a16="http://schemas.microsoft.com/office/drawing/2014/main" id="{C1773049-A3A0-43AE-AF72-16807D9218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624" y="2718532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400">
                <a:latin typeface="Arial"/>
                <a:cs typeface="Arial"/>
              </a:rPr>
              <a:t>Empowering youth with innovation- Superhero U. Where young minds create superheroes to tackle real-world issues guided by UN’s SDGs.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Google Shape;968;p44">
            <a:extLst>
              <a:ext uri="{FF2B5EF4-FFF2-40B4-BE49-F238E27FC236}">
                <a16:creationId xmlns:a16="http://schemas.microsoft.com/office/drawing/2014/main" id="{2B964C80-A278-4D89-90EB-27A5988107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44287" y="2718532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400">
                <a:latin typeface="Arial"/>
                <a:cs typeface="Arial"/>
              </a:rPr>
              <a:t>Divided into the high school and college categories, Superhero U was conducted in three rounds – preliminary, semi-final and final</a:t>
            </a:r>
          </a:p>
        </p:txBody>
      </p:sp>
      <p:sp>
        <p:nvSpPr>
          <p:cNvPr id="9" name="Google Shape;969;p44">
            <a:extLst>
              <a:ext uri="{FF2B5EF4-FFF2-40B4-BE49-F238E27FC236}">
                <a16:creationId xmlns:a16="http://schemas.microsoft.com/office/drawing/2014/main" id="{F4D46732-A152-46AC-9F23-234A83D2660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39350" y="2717288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1400">
                <a:latin typeface="Arial"/>
                <a:cs typeface="Arial"/>
              </a:rPr>
              <a:t>Equal educational opportunities for imaginative youth, encouraging solutions for global challenges.</a:t>
            </a:r>
          </a:p>
        </p:txBody>
      </p:sp>
      <p:sp>
        <p:nvSpPr>
          <p:cNvPr id="10" name="Google Shape;970;p44">
            <a:extLst>
              <a:ext uri="{FF2B5EF4-FFF2-40B4-BE49-F238E27FC236}">
                <a16:creationId xmlns:a16="http://schemas.microsoft.com/office/drawing/2014/main" id="{6104CC79-A25E-4351-9A8A-16D31D78E41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27011" y="2069426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1400" b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Superhero U Event</a:t>
            </a:r>
          </a:p>
        </p:txBody>
      </p:sp>
      <p:sp>
        <p:nvSpPr>
          <p:cNvPr id="11" name="Google Shape;971;p44">
            <a:extLst>
              <a:ext uri="{FF2B5EF4-FFF2-40B4-BE49-F238E27FC236}">
                <a16:creationId xmlns:a16="http://schemas.microsoft.com/office/drawing/2014/main" id="{C09E3B7A-3809-4FE3-A5DB-FFEAF32D529A}"/>
              </a:ext>
            </a:extLst>
          </p:cNvPr>
          <p:cNvSpPr txBox="1">
            <a:spLocks/>
          </p:cNvSpPr>
          <p:nvPr/>
        </p:nvSpPr>
        <p:spPr>
          <a:xfrm>
            <a:off x="3381404" y="2069426"/>
            <a:ext cx="2254306" cy="508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b="1"/>
              <a:t>Showcasing Brilliance</a:t>
            </a:r>
          </a:p>
        </p:txBody>
      </p:sp>
      <p:sp>
        <p:nvSpPr>
          <p:cNvPr id="12" name="Google Shape;972;p44">
            <a:extLst>
              <a:ext uri="{FF2B5EF4-FFF2-40B4-BE49-F238E27FC236}">
                <a16:creationId xmlns:a16="http://schemas.microsoft.com/office/drawing/2014/main" id="{F514A33C-66D3-4599-AFD3-EF64B9408B3A}"/>
              </a:ext>
            </a:extLst>
          </p:cNvPr>
          <p:cNvSpPr txBox="1">
            <a:spLocks/>
          </p:cNvSpPr>
          <p:nvPr/>
        </p:nvSpPr>
        <p:spPr>
          <a:xfrm>
            <a:off x="5938597" y="2209278"/>
            <a:ext cx="2733705" cy="504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b="1"/>
              <a:t>Inspiring Tomorrow’s Heroes</a:t>
            </a:r>
          </a:p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9479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5"/>
          <p:cNvGrpSpPr/>
          <p:nvPr/>
        </p:nvGrpSpPr>
        <p:grpSpPr>
          <a:xfrm>
            <a:off x="361160" y="1319275"/>
            <a:ext cx="3772247" cy="2579891"/>
            <a:chOff x="949775" y="1214250"/>
            <a:chExt cx="3772247" cy="2579891"/>
          </a:xfrm>
        </p:grpSpPr>
        <p:sp>
          <p:nvSpPr>
            <p:cNvPr id="1297" name="Google Shape;1297;p55"/>
            <p:cNvSpPr/>
            <p:nvPr/>
          </p:nvSpPr>
          <p:spPr>
            <a:xfrm>
              <a:off x="949775" y="1214250"/>
              <a:ext cx="3772247" cy="2579891"/>
            </a:xfrm>
            <a:custGeom>
              <a:avLst/>
              <a:gdLst/>
              <a:ahLst/>
              <a:cxnLst/>
              <a:rect l="l" t="t" r="r" b="b"/>
              <a:pathLst>
                <a:path w="102222" h="69911" extrusionOk="0">
                  <a:moveTo>
                    <a:pt x="4073" y="1"/>
                  </a:moveTo>
                  <a:cubicBezTo>
                    <a:pt x="1794" y="1"/>
                    <a:pt x="0" y="1794"/>
                    <a:pt x="0" y="4074"/>
                  </a:cubicBezTo>
                  <a:lnTo>
                    <a:pt x="0" y="65868"/>
                  </a:lnTo>
                  <a:cubicBezTo>
                    <a:pt x="0" y="68148"/>
                    <a:pt x="1794" y="69911"/>
                    <a:pt x="4073" y="69911"/>
                  </a:cubicBezTo>
                  <a:lnTo>
                    <a:pt x="98179" y="69911"/>
                  </a:lnTo>
                  <a:cubicBezTo>
                    <a:pt x="100306" y="69911"/>
                    <a:pt x="102221" y="68148"/>
                    <a:pt x="102221" y="65868"/>
                  </a:cubicBezTo>
                  <a:lnTo>
                    <a:pt x="102221" y="4074"/>
                  </a:lnTo>
                  <a:cubicBezTo>
                    <a:pt x="102221" y="1794"/>
                    <a:pt x="100306" y="1"/>
                    <a:pt x="98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4581775" y="2323895"/>
              <a:ext cx="46800" cy="36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1006125" y="2414045"/>
              <a:ext cx="80100" cy="180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 txBox="1">
            <a:spLocks noGrp="1"/>
          </p:cNvSpPr>
          <p:nvPr>
            <p:ph type="subTitle" idx="1"/>
          </p:nvPr>
        </p:nvSpPr>
        <p:spPr>
          <a:xfrm>
            <a:off x="4978051" y="3392006"/>
            <a:ext cx="3421154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IN" b="1">
                <a:latin typeface="Arial"/>
              </a:rPr>
              <a:t>Facebook ads are a popular way for marketers to reach customers. They can be used to promote a business page, posts, actions, or websites.</a:t>
            </a:r>
            <a:endParaRPr lang="en-US">
              <a:latin typeface="Arial"/>
            </a:endParaRPr>
          </a:p>
        </p:txBody>
      </p:sp>
      <p:sp>
        <p:nvSpPr>
          <p:cNvPr id="1301" name="Google Shape;1301;p55"/>
          <p:cNvSpPr txBox="1">
            <a:spLocks noGrp="1"/>
          </p:cNvSpPr>
          <p:nvPr>
            <p:ph type="title"/>
          </p:nvPr>
        </p:nvSpPr>
        <p:spPr>
          <a:xfrm>
            <a:off x="4978052" y="2361099"/>
            <a:ext cx="3421153" cy="8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IN" sz="1200" b="1">
                <a:latin typeface="Arial"/>
                <a:cs typeface="Arial"/>
              </a:rPr>
              <a:t>Facebook offers many opportunities to promote content via its Advertising platform and page post link ads can help you drive more traffic to your content.</a:t>
            </a:r>
            <a:endParaRPr lang="en-US" sz="1200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7170A-B3D6-42CC-A324-F0FC44C4C34B}"/>
              </a:ext>
            </a:extLst>
          </p:cNvPr>
          <p:cNvSpPr txBox="1"/>
          <p:nvPr/>
        </p:nvSpPr>
        <p:spPr>
          <a:xfrm>
            <a:off x="1920135" y="236325"/>
            <a:ext cx="662536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b="1">
                <a:solidFill>
                  <a:schemeClr val="dk1"/>
                </a:solidFill>
                <a:sym typeface="Poppins Black"/>
              </a:rPr>
              <a:t>Analysing</a:t>
            </a:r>
            <a:r>
              <a:rPr lang="en-IN" sz="3200" b="1">
                <a:cs typeface="Rubik Black"/>
              </a:rPr>
              <a:t> </a:t>
            </a:r>
            <a:r>
              <a:rPr lang="en-IN" sz="2800" b="1">
                <a:solidFill>
                  <a:schemeClr val="dk1"/>
                </a:solidFill>
              </a:rPr>
              <a:t>Facebook Ads</a:t>
            </a:r>
          </a:p>
          <a:p>
            <a:endParaRPr lang="en-IN" sz="3200" b="1"/>
          </a:p>
        </p:txBody>
      </p:sp>
      <p:sp>
        <p:nvSpPr>
          <p:cNvPr id="10" name="Google Shape;1301;p55">
            <a:extLst>
              <a:ext uri="{FF2B5EF4-FFF2-40B4-BE49-F238E27FC236}">
                <a16:creationId xmlns:a16="http://schemas.microsoft.com/office/drawing/2014/main" id="{50F129AE-7700-4D55-B19D-08C2CB02E04C}"/>
              </a:ext>
            </a:extLst>
          </p:cNvPr>
          <p:cNvSpPr txBox="1">
            <a:spLocks/>
          </p:cNvSpPr>
          <p:nvPr/>
        </p:nvSpPr>
        <p:spPr>
          <a:xfrm>
            <a:off x="4978051" y="1313023"/>
            <a:ext cx="3421153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IN" sz="1200" b="1">
                <a:latin typeface="Arial"/>
              </a:rPr>
              <a:t>Facebooks ads are paid posts that businesses use to promote their products or services or Facebook users. Facebook ads can be text, image or video.</a:t>
            </a:r>
            <a:endParaRPr lang="en-US" sz="1200" b="1">
              <a:latin typeface="Arial"/>
            </a:endParaRPr>
          </a:p>
        </p:txBody>
      </p:sp>
      <p:pic>
        <p:nvPicPr>
          <p:cNvPr id="3" name="Picture 2" descr="dv">
            <a:extLst>
              <a:ext uri="{FF2B5EF4-FFF2-40B4-BE49-F238E27FC236}">
                <a16:creationId xmlns:a16="http://schemas.microsoft.com/office/drawing/2014/main" id="{70E80FDB-5575-77D5-F3CB-3BD70B2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5" y="1114082"/>
            <a:ext cx="3779088" cy="351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8FE95-B7D7-7AB9-FE97-7506EDF8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80" y="387331"/>
            <a:ext cx="7704000" cy="572700"/>
          </a:xfrm>
        </p:spPr>
        <p:txBody>
          <a:bodyPr/>
          <a:lstStyle/>
          <a:p>
            <a:r>
              <a:rPr lang="en-IN" sz="2800" b="1">
                <a:latin typeface="Arial"/>
                <a:cs typeface="Arial"/>
              </a:rPr>
              <a:t>Superhero</a:t>
            </a:r>
            <a:r>
              <a:rPr lang="en-IN" sz="2400" b="1">
                <a:latin typeface="Arial"/>
                <a:cs typeface="Arial"/>
              </a:rPr>
              <a:t> U ad Campaign Overview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650574-62F2-7872-493A-0CDEBFA86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68067"/>
              </p:ext>
            </p:extLst>
          </p:nvPr>
        </p:nvGraphicFramePr>
        <p:xfrm>
          <a:off x="929640" y="1199123"/>
          <a:ext cx="6995160" cy="3417247"/>
        </p:xfrm>
        <a:graphic>
          <a:graphicData uri="http://schemas.openxmlformats.org/drawingml/2006/table">
            <a:tbl>
              <a:tblPr>
                <a:tableStyleId>{0BA9E3EE-08C1-44F8-980E-AB8579C25FAC}</a:tableStyleId>
              </a:tblPr>
              <a:tblGrid>
                <a:gridCol w="1656051">
                  <a:extLst>
                    <a:ext uri="{9D8B030D-6E8A-4147-A177-3AD203B41FA5}">
                      <a16:colId xmlns:a16="http://schemas.microsoft.com/office/drawing/2014/main" val="3449082908"/>
                    </a:ext>
                  </a:extLst>
                </a:gridCol>
                <a:gridCol w="3325351">
                  <a:extLst>
                    <a:ext uri="{9D8B030D-6E8A-4147-A177-3AD203B41FA5}">
                      <a16:colId xmlns:a16="http://schemas.microsoft.com/office/drawing/2014/main" val="3600768027"/>
                    </a:ext>
                  </a:extLst>
                </a:gridCol>
                <a:gridCol w="2013758">
                  <a:extLst>
                    <a:ext uri="{9D8B030D-6E8A-4147-A177-3AD203B41FA5}">
                      <a16:colId xmlns:a16="http://schemas.microsoft.com/office/drawing/2014/main" val="838694302"/>
                    </a:ext>
                  </a:extLst>
                </a:gridCol>
              </a:tblGrid>
              <a:tr h="31188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Campaign ID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Campaign Name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effectLst/>
                        </a:rPr>
                        <a:t>Audience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778269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1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SHU_6 (Educators and Principals)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Educators and Principals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0736061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2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SHU3_ (Students Apart from India and US)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9750160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3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SHU_Students(Australia)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61020324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4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err="1">
                          <a:effectLst/>
                        </a:rPr>
                        <a:t>SHU_Students</a:t>
                      </a:r>
                      <a:r>
                        <a:rPr lang="en-IN" sz="1200" u="none" strike="noStrike">
                          <a:effectLst/>
                        </a:rPr>
                        <a:t> (Canada)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67311514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5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SHU_Students(Ghana)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8258306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6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SHU_Students (India)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8602160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7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SHU_Students(Nepal)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210929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8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SHU_Students (Nigeria)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3037540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9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SHU_Students(UAE)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307492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10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err="1">
                          <a:effectLst/>
                        </a:rPr>
                        <a:t>SHU_Students</a:t>
                      </a:r>
                      <a:r>
                        <a:rPr lang="en-IN" sz="1200" u="none" strike="noStrike">
                          <a:effectLst/>
                        </a:rPr>
                        <a:t>(UK)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5413151"/>
                  </a:ext>
                </a:extLst>
              </a:tr>
              <a:tr h="2823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Campaign 11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err="1">
                          <a:effectLst/>
                        </a:rPr>
                        <a:t>SHU_Students</a:t>
                      </a:r>
                      <a:r>
                        <a:rPr lang="en-IN" sz="1200" u="none" strike="noStrike">
                          <a:effectLst/>
                        </a:rPr>
                        <a:t> (USA)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Students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83218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CB57798-B2B3-27A2-121C-5A70A9BDCE54}"/>
              </a:ext>
            </a:extLst>
          </p:cNvPr>
          <p:cNvSpPr txBox="1"/>
          <p:nvPr/>
        </p:nvSpPr>
        <p:spPr>
          <a:xfrm>
            <a:off x="2282406" y="205402"/>
            <a:ext cx="675132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>
                <a:cs typeface="Poppins Black"/>
              </a:rPr>
              <a:t> Data Visualization</a:t>
            </a:r>
          </a:p>
        </p:txBody>
      </p:sp>
      <p:pic>
        <p:nvPicPr>
          <p:cNvPr id="2" name="Picture 1" descr="A screen shot of a chart&#10;&#10;AI-generated content may be incorrect.">
            <a:extLst>
              <a:ext uri="{FF2B5EF4-FFF2-40B4-BE49-F238E27FC236}">
                <a16:creationId xmlns:a16="http://schemas.microsoft.com/office/drawing/2014/main" id="{ED226FD3-5B9C-399E-74FB-F83CEC70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889136"/>
            <a:ext cx="4573079" cy="350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26B25-3820-EBA9-4298-32FAAA338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122" y="1097353"/>
            <a:ext cx="4597878" cy="279352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7E135EEB-73DD-EE43-1482-33D3D326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78" b="280"/>
          <a:stretch>
            <a:fillRect/>
          </a:stretch>
        </p:blipFill>
        <p:spPr>
          <a:xfrm>
            <a:off x="1186130" y="2974045"/>
            <a:ext cx="6306225" cy="19985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3E6182-39BC-0D87-D2D1-C07882CF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5" b="-3182"/>
          <a:stretch>
            <a:fillRect/>
          </a:stretch>
        </p:blipFill>
        <p:spPr>
          <a:xfrm>
            <a:off x="2586715" y="45720"/>
            <a:ext cx="3929494" cy="29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CB511-934E-0F63-1459-BD867505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bars&#10;&#10;AI-generated content may be incorrect.">
            <a:extLst>
              <a:ext uri="{FF2B5EF4-FFF2-40B4-BE49-F238E27FC236}">
                <a16:creationId xmlns:a16="http://schemas.microsoft.com/office/drawing/2014/main" id="{7D2C0D03-9EBA-5EBD-F151-72410541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74" y="433029"/>
            <a:ext cx="5324475" cy="2133369"/>
          </a:xfrm>
          <a:prstGeom prst="rect">
            <a:avLst/>
          </a:prstGeom>
        </p:spPr>
      </p:pic>
      <p:pic>
        <p:nvPicPr>
          <p:cNvPr id="4" name="Picture 3" descr="A graph with green bars&#10;&#10;AI-generated content may be incorrect.">
            <a:extLst>
              <a:ext uri="{FF2B5EF4-FFF2-40B4-BE49-F238E27FC236}">
                <a16:creationId xmlns:a16="http://schemas.microsoft.com/office/drawing/2014/main" id="{3719B56A-192F-6EAD-0AB3-9A10635A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030" y="2574150"/>
            <a:ext cx="5338416" cy="23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E0E4D0-060D-6E96-8A78-890F9BF9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00" y="475561"/>
            <a:ext cx="7536715" cy="1816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3A55C-E7CD-044B-87EF-4F5BDEC7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33" y="2293638"/>
            <a:ext cx="7526906" cy="2238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On-screen Show (16:9)</PresentationFormat>
  <Paragraphs>81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Barlow</vt:lpstr>
      <vt:lpstr>Rubik Black</vt:lpstr>
      <vt:lpstr>Poppins</vt:lpstr>
      <vt:lpstr>Poppins Black</vt:lpstr>
      <vt:lpstr>Arial</vt:lpstr>
      <vt:lpstr>Poppins ExtraBold</vt:lpstr>
      <vt:lpstr>Ari</vt:lpstr>
      <vt:lpstr>Roboto</vt:lpstr>
      <vt:lpstr>Data Analytics Strategy Toolkit by Slidesgo</vt:lpstr>
      <vt:lpstr>Optimizing Superhero U’s Facebook Ad Campaigns: A Financial Analysis </vt:lpstr>
      <vt:lpstr>Meet the DVT Team 7 </vt:lpstr>
      <vt:lpstr>Superhero U: Fostering Youth Innovation</vt:lpstr>
      <vt:lpstr>Facebook offers many opportunities to promote content via its Advertising platform and page post link ads can help you drive more traffic to your content.</vt:lpstr>
      <vt:lpstr>Superhero U ad Campaign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STRATEGY TOOLKIT</dc:title>
  <dc:creator>Dhanashree W</dc:creator>
  <cp:lastModifiedBy>Harsh Saini</cp:lastModifiedBy>
  <cp:revision>3</cp:revision>
  <dcterms:modified xsi:type="dcterms:W3CDTF">2025-06-05T11:15:38Z</dcterms:modified>
</cp:coreProperties>
</file>